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ebas Neue Cyrillic" panose="02000506000000020004" pitchFamily="2" charset="0"/>
      <p:regular r:id="rId16"/>
    </p:embeddedFont>
    <p:embeddedFont>
      <p:font typeface="Montserrat" pitchFamily="2" charset="77"/>
      <p:regular r:id="rId17"/>
    </p:embeddedFont>
    <p:embeddedFont>
      <p:font typeface="Montserrat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2" autoAdjust="0"/>
  </p:normalViewPr>
  <p:slideViewPr>
    <p:cSldViewPr>
      <p:cViewPr varScale="1">
        <p:scale>
          <a:sx n="80" d="100"/>
          <a:sy n="80" d="100"/>
        </p:scale>
        <p:origin x="26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Source: Yahoo Finance (via yfinance library)</a:t>
            </a:r>
          </a:p>
          <a:p>
            <a:r>
              <a:rPr lang="en-US"/>
              <a:t>Data Collected: Daily trading information including opening, closing, high, low prices, and trading volume</a:t>
            </a:r>
          </a:p>
          <a:p>
            <a:endParaRPr lang="en-US"/>
          </a:p>
          <a:p>
            <a:r>
              <a:rPr lang="en-US"/>
              <a:t>Ticker Symbols: We selected the ticker symbols for AT&amp;T (T), T-Mobile (TMUS), and Verizon (VZ) to represent the companies in our analysis</a:t>
            </a:r>
          </a:p>
          <a:p>
            <a:endParaRPr lang="en-US"/>
          </a:p>
          <a:p>
            <a:r>
              <a:rPr lang="en-US"/>
              <a:t>Date Range: The analysis covers a one-year period, starting from one year ago to the present day</a:t>
            </a:r>
          </a:p>
          <a:p>
            <a:endParaRPr lang="en-US"/>
          </a:p>
          <a:p>
            <a:r>
              <a:rPr lang="en-US"/>
              <a:t>Data Fetching: Historical stock data was fetched using the yfinance library, which allows for easy access to financial data from Yahoo Finance</a:t>
            </a:r>
          </a:p>
          <a:p>
            <a:endParaRPr lang="en-US"/>
          </a:p>
          <a:p>
            <a:r>
              <a:rPr lang="en-US"/>
              <a:t>Data Organization: The data for each ticker was stored in a dictionary and then combined into a single DataFrame for further analysis</a:t>
            </a:r>
          </a:p>
          <a:p>
            <a:endParaRPr lang="en-US"/>
          </a:p>
          <a:p>
            <a:r>
              <a:rPr lang="en-US"/>
              <a:t>Add the analysis covered throughout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what a heatmap 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Dividend and p ratio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conclusion and limitation, future improvements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svg"/><Relationship Id="rId5" Type="http://schemas.openxmlformats.org/officeDocument/2006/relationships/image" Target="../media/image8.sv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svg"/><Relationship Id="rId7" Type="http://schemas.openxmlformats.org/officeDocument/2006/relationships/image" Target="../media/image1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86794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517051" y="2353832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8" y="0"/>
                </a:lnTo>
                <a:lnTo>
                  <a:pt x="11484498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0361" y="-3327601"/>
            <a:ext cx="10480203" cy="5943148"/>
          </a:xfrm>
          <a:custGeom>
            <a:avLst/>
            <a:gdLst/>
            <a:ahLst/>
            <a:cxnLst/>
            <a:rect l="l" t="t" r="r" b="b"/>
            <a:pathLst>
              <a:path w="10480203" h="5943148">
                <a:moveTo>
                  <a:pt x="0" y="0"/>
                </a:moveTo>
                <a:lnTo>
                  <a:pt x="10480203" y="0"/>
                </a:lnTo>
                <a:lnTo>
                  <a:pt x="10480203" y="5943149"/>
                </a:lnTo>
                <a:lnTo>
                  <a:pt x="0" y="594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76718">
            <a:off x="-3677913" y="5440256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0" y="0"/>
                </a:moveTo>
                <a:lnTo>
                  <a:pt x="12395742" y="0"/>
                </a:lnTo>
                <a:lnTo>
                  <a:pt x="12395742" y="5825999"/>
                </a:lnTo>
                <a:lnTo>
                  <a:pt x="0" y="582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94631">
            <a:off x="10477176" y="7989298"/>
            <a:ext cx="6776309" cy="4849360"/>
          </a:xfrm>
          <a:custGeom>
            <a:avLst/>
            <a:gdLst/>
            <a:ahLst/>
            <a:cxnLst/>
            <a:rect l="l" t="t" r="r" b="b"/>
            <a:pathLst>
              <a:path w="6776309" h="4849360">
                <a:moveTo>
                  <a:pt x="0" y="0"/>
                </a:moveTo>
                <a:lnTo>
                  <a:pt x="6776310" y="0"/>
                </a:lnTo>
                <a:lnTo>
                  <a:pt x="6776310" y="4849360"/>
                </a:lnTo>
                <a:lnTo>
                  <a:pt x="0" y="4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9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3356097" y="134071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9954877" y="8799674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565924" y="3613447"/>
            <a:ext cx="966381" cy="966381"/>
          </a:xfrm>
          <a:custGeom>
            <a:avLst/>
            <a:gdLst/>
            <a:ahLst/>
            <a:cxnLst/>
            <a:rect l="l" t="t" r="r" b="b"/>
            <a:pathLst>
              <a:path w="966381" h="966381">
                <a:moveTo>
                  <a:pt x="0" y="0"/>
                </a:moveTo>
                <a:lnTo>
                  <a:pt x="966381" y="0"/>
                </a:lnTo>
                <a:lnTo>
                  <a:pt x="966381" y="966382"/>
                </a:lnTo>
                <a:lnTo>
                  <a:pt x="0" y="96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61625" y="2988558"/>
            <a:ext cx="6497675" cy="6269742"/>
          </a:xfrm>
          <a:custGeom>
            <a:avLst/>
            <a:gdLst/>
            <a:ahLst/>
            <a:cxnLst/>
            <a:rect l="l" t="t" r="r" b="b"/>
            <a:pathLst>
              <a:path w="6497675" h="6269742">
                <a:moveTo>
                  <a:pt x="0" y="0"/>
                </a:moveTo>
                <a:lnTo>
                  <a:pt x="6497675" y="0"/>
                </a:lnTo>
                <a:lnTo>
                  <a:pt x="6497675" y="6269742"/>
                </a:lnTo>
                <a:lnTo>
                  <a:pt x="0" y="6269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72238" y="7732412"/>
            <a:ext cx="7466237" cy="1241687"/>
            <a:chOff x="0" y="0"/>
            <a:chExt cx="244367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3674" cy="406400"/>
            </a:xfrm>
            <a:custGeom>
              <a:avLst/>
              <a:gdLst/>
              <a:ahLst/>
              <a:cxnLst/>
              <a:rect l="l" t="t" r="r" b="b"/>
              <a:pathLst>
                <a:path w="2443674" h="406400">
                  <a:moveTo>
                    <a:pt x="2240474" y="0"/>
                  </a:moveTo>
                  <a:cubicBezTo>
                    <a:pt x="2352699" y="0"/>
                    <a:pt x="2443674" y="90976"/>
                    <a:pt x="2443674" y="203200"/>
                  </a:cubicBezTo>
                  <a:cubicBezTo>
                    <a:pt x="2443674" y="315424"/>
                    <a:pt x="2352699" y="406400"/>
                    <a:pt x="22404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436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2238" y="1266825"/>
            <a:ext cx="9446538" cy="413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8899" spc="8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Comparative Analysis of Telecommunication Companies' Stock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632" y="8218649"/>
            <a:ext cx="64014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Hunter Becker, Yara El-Emam, Kowsar Abdi, Sanjana Prabhakar, Adolphus Momoh Jr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088" y="5512348"/>
            <a:ext cx="94465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spc="39">
                <a:solidFill>
                  <a:srgbClr val="FFB5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Year-Long Analysis of AT&amp;T, T-Mobile, and Verizon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4632" y="7810330"/>
            <a:ext cx="640144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59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78473" y="1047900"/>
            <a:ext cx="1252141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results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494486" y="-207776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3" y="9323223"/>
                </a:lnTo>
                <a:lnTo>
                  <a:pt x="5609473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64888" y="5379123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6"/>
                </a:moveTo>
                <a:lnTo>
                  <a:pt x="0" y="6981516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173" y="2256664"/>
            <a:ext cx="4820250" cy="6940400"/>
            <a:chOff x="0" y="0"/>
            <a:chExt cx="1269531" cy="18279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531" cy="1827924"/>
            </a:xfrm>
            <a:custGeom>
              <a:avLst/>
              <a:gdLst/>
              <a:ahLst/>
              <a:cxnLst/>
              <a:rect l="l" t="t" r="r" b="b"/>
              <a:pathLst>
                <a:path w="1269531" h="1827924">
                  <a:moveTo>
                    <a:pt x="0" y="0"/>
                  </a:moveTo>
                  <a:lnTo>
                    <a:pt x="1269531" y="0"/>
                  </a:lnTo>
                  <a:lnTo>
                    <a:pt x="1269531" y="1827924"/>
                  </a:lnTo>
                  <a:lnTo>
                    <a:pt x="0" y="1827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269531" cy="191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AT&amp;T (T)</a:t>
              </a:r>
            </a:p>
            <a:p>
              <a:pPr algn="ctr">
                <a:lnSpc>
                  <a:spcPts val="503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14.37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19.49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+35.62%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0.131%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21.62%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2.57</a:t>
              </a:r>
            </a:p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10.98</a:t>
              </a:r>
            </a:p>
            <a:p>
              <a:pPr algn="ctr">
                <a:lnSpc>
                  <a:spcPts val="2659"/>
                </a:lnSpc>
              </a:pPr>
              <a:endParaRPr lang="en-US" sz="3599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02501" y="2317900"/>
            <a:ext cx="4820250" cy="7072351"/>
            <a:chOff x="0" y="0"/>
            <a:chExt cx="1269531" cy="1862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T-Mobile (TMUS)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138.33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194.19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+40.37%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0.139%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14.07%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.03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23.96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70526" y="2256664"/>
            <a:ext cx="4820250" cy="7072351"/>
            <a:chOff x="0" y="0"/>
            <a:chExt cx="1269531" cy="1862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9531" cy="1862677"/>
            </a:xfrm>
            <a:custGeom>
              <a:avLst/>
              <a:gdLst/>
              <a:ahLst/>
              <a:cxnLst/>
              <a:rect l="l" t="t" r="r" b="b"/>
              <a:pathLst>
                <a:path w="1269531" h="1862677">
                  <a:moveTo>
                    <a:pt x="0" y="0"/>
                  </a:moveTo>
                  <a:lnTo>
                    <a:pt x="1269531" y="0"/>
                  </a:lnTo>
                  <a:lnTo>
                    <a:pt x="1269531" y="1862677"/>
                  </a:lnTo>
                  <a:lnTo>
                    <a:pt x="0" y="186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69531" cy="1929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verizon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 (</a:t>
              </a:r>
              <a:r>
                <a:rPr lang="en-US" sz="3600" dirty="0" err="1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vz</a:t>
              </a: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)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Start Price: 32.02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End Price: 40.75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Percent Change: +23.67%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Average Daily Return: 0.094%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Volatility: 22.59%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Dividend yield: 1.59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4C48B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P/e ratio: 15.24</a:t>
              </a: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4C48B2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003806" y="-5063423"/>
            <a:ext cx="11484497" cy="11484497"/>
          </a:xfrm>
          <a:custGeom>
            <a:avLst/>
            <a:gdLst/>
            <a:ahLst/>
            <a:cxnLst/>
            <a:rect l="l" t="t" r="r" b="b"/>
            <a:pathLst>
              <a:path w="11484497" h="11484497">
                <a:moveTo>
                  <a:pt x="0" y="0"/>
                </a:moveTo>
                <a:lnTo>
                  <a:pt x="11484497" y="0"/>
                </a:lnTo>
                <a:lnTo>
                  <a:pt x="11484497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349440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32878" y="2128738"/>
            <a:ext cx="7513414" cy="6475197"/>
          </a:xfrm>
          <a:custGeom>
            <a:avLst/>
            <a:gdLst/>
            <a:ahLst/>
            <a:cxnLst/>
            <a:rect l="l" t="t" r="r" b="b"/>
            <a:pathLst>
              <a:path w="7513414" h="6475197">
                <a:moveTo>
                  <a:pt x="0" y="0"/>
                </a:moveTo>
                <a:lnTo>
                  <a:pt x="7513414" y="0"/>
                </a:lnTo>
                <a:lnTo>
                  <a:pt x="7513414" y="6475197"/>
                </a:lnTo>
                <a:lnTo>
                  <a:pt x="0" y="6475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71498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648" y="1707053"/>
            <a:ext cx="8036087" cy="839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2251" spc="6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 Performer:</a:t>
            </a:r>
            <a:r>
              <a:rPr lang="en-US" sz="2251" spc="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(TMUS) showed the highest cumulative returns and growth over the past year, making it the top performer among the three</a:t>
            </a:r>
          </a:p>
          <a:p>
            <a:pPr algn="l">
              <a:lnSpc>
                <a:spcPts val="2927"/>
              </a:lnSpc>
            </a:pPr>
            <a:endParaRPr lang="en-US" sz="2251" spc="6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Lowest Volatility:</a:t>
            </a:r>
            <a:r>
              <a:rPr lang="en-US" sz="2251" spc="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also had the lowest volatility, indicating it is the most stable investment option</a:t>
            </a:r>
          </a:p>
          <a:p>
            <a:pPr algn="l">
              <a:lnSpc>
                <a:spcPts val="2927"/>
              </a:lnSpc>
            </a:pPr>
            <a:endParaRPr lang="en-US" sz="2251" spc="6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Volume Trends: </a:t>
            </a:r>
            <a:r>
              <a:rPr lang="en-US" sz="2251" spc="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AT&amp;T had the highest trading volume, reflecting strong investor activity</a:t>
            </a:r>
          </a:p>
          <a:p>
            <a:pPr algn="l">
              <a:lnSpc>
                <a:spcPts val="2927"/>
              </a:lnSpc>
            </a:pPr>
            <a:endParaRPr lang="en-US" sz="2251" spc="6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Returns:</a:t>
            </a:r>
            <a:r>
              <a:rPr lang="en-US" sz="2251" spc="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shows that cumulative returns are highest for T-Mobile, reinforcing its position as the best-performing stock</a:t>
            </a:r>
          </a:p>
          <a:p>
            <a:pPr algn="l">
              <a:lnSpc>
                <a:spcPts val="2927"/>
              </a:lnSpc>
            </a:pPr>
            <a:endParaRPr lang="en-US" sz="2251" spc="6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r>
              <a:rPr lang="en-US" sz="2251" spc="6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Dividends:</a:t>
            </a:r>
            <a:r>
              <a:rPr lang="en-US" sz="2251" spc="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correlation analysis between company dividend yields can tell us what stocks have the highest pay outs. A look at the P/E ratio will tell us if there is any possible problems with the stocks value..</a:t>
            </a:r>
          </a:p>
          <a:p>
            <a:pPr algn="l">
              <a:lnSpc>
                <a:spcPts val="2927"/>
              </a:lnSpc>
            </a:pPr>
            <a:endParaRPr lang="en-US" sz="2251" spc="6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27"/>
              </a:lnSpc>
            </a:pPr>
            <a:endParaRPr lang="en-US" sz="2251" spc="6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00215" y="527458"/>
            <a:ext cx="19088430" cy="22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Recommendations, limitations, future improvements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700" y="2765834"/>
            <a:ext cx="16612600" cy="836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Income-Oriented Investors: 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AT&amp;T (T) may be suitable for steady dividends.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Growth Potential: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T-Mobile (TMUS) is ideal for investors seeking higher growth potential due to its higher P/E ratio.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Balanced Choice: 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Verizon (VZ) offers a mix of dividends and growth potential, making it a balanced option.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Historical Data: 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analysis is based on historical data and does not predict future performance.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 Additional Factors: 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fundamentals, market conditions, and external events should be considered for a comprehensive analysis.</a:t>
            </a:r>
          </a:p>
          <a:p>
            <a:pPr marL="690881" lvl="1" indent="-345440" algn="l">
              <a:lnSpc>
                <a:spcPts val="4160"/>
              </a:lnSpc>
              <a:buFont typeface="Arial"/>
              <a:buChar char="•"/>
            </a:pPr>
            <a:r>
              <a:rPr lang="en-US" sz="3200" spc="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Time Frame:</a:t>
            </a:r>
            <a:r>
              <a:rPr lang="en-US" sz="32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analysis time frame could be extended or shortened to observe different trends.</a:t>
            </a:r>
          </a:p>
          <a:p>
            <a:pPr algn="l">
              <a:lnSpc>
                <a:spcPts val="4160"/>
              </a:lnSpc>
            </a:pPr>
            <a:endParaRPr lang="en-US" sz="3200" spc="96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60"/>
              </a:lnSpc>
            </a:pPr>
            <a:endParaRPr lang="en-US" sz="3200" spc="96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31618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7598" flipH="1">
            <a:off x="9437724" y="5267833"/>
            <a:ext cx="12395742" cy="5825999"/>
          </a:xfrm>
          <a:custGeom>
            <a:avLst/>
            <a:gdLst/>
            <a:ahLst/>
            <a:cxnLst/>
            <a:rect l="l" t="t" r="r" b="b"/>
            <a:pathLst>
              <a:path w="12395742" h="5825999">
                <a:moveTo>
                  <a:pt x="12395742" y="0"/>
                </a:moveTo>
                <a:lnTo>
                  <a:pt x="0" y="0"/>
                </a:lnTo>
                <a:lnTo>
                  <a:pt x="0" y="5825999"/>
                </a:lnTo>
                <a:lnTo>
                  <a:pt x="12395742" y="5825999"/>
                </a:lnTo>
                <a:lnTo>
                  <a:pt x="123957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012">
            <a:off x="768483" y="7872710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10" y="0"/>
                </a:lnTo>
                <a:lnTo>
                  <a:pt x="6776310" y="4828580"/>
                </a:lnTo>
                <a:lnTo>
                  <a:pt x="0" y="48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640589" y="3670376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51458" y="691752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4022" y="3359452"/>
            <a:ext cx="6143258" cy="5498216"/>
          </a:xfrm>
          <a:custGeom>
            <a:avLst/>
            <a:gdLst/>
            <a:ahLst/>
            <a:cxnLst/>
            <a:rect l="l" t="t" r="r" b="b"/>
            <a:pathLst>
              <a:path w="6143258" h="5498216">
                <a:moveTo>
                  <a:pt x="0" y="0"/>
                </a:moveTo>
                <a:lnTo>
                  <a:pt x="6143259" y="0"/>
                </a:lnTo>
                <a:lnTo>
                  <a:pt x="6143259" y="5498216"/>
                </a:lnTo>
                <a:lnTo>
                  <a:pt x="0" y="5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64462" y="1756173"/>
            <a:ext cx="17276201" cy="179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1"/>
              </a:lnSpc>
            </a:pPr>
            <a:r>
              <a:rPr lang="en-US" sz="14346" spc="143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 for Listening!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193" y="8948638"/>
            <a:ext cx="9983614" cy="59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3734" spc="1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65520" y="1590475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5609473" y="0"/>
                </a:moveTo>
                <a:lnTo>
                  <a:pt x="0" y="0"/>
                </a:lnTo>
                <a:lnTo>
                  <a:pt x="0" y="9323223"/>
                </a:lnTo>
                <a:lnTo>
                  <a:pt x="5609473" y="9323223"/>
                </a:lnTo>
                <a:lnTo>
                  <a:pt x="56094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187727" y="-2462058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0" y="0"/>
                </a:moveTo>
                <a:lnTo>
                  <a:pt x="4200546" y="0"/>
                </a:lnTo>
                <a:lnTo>
                  <a:pt x="4200546" y="6981516"/>
                </a:lnTo>
                <a:lnTo>
                  <a:pt x="0" y="69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343953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8318" y="326412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88231" y="1133273"/>
            <a:ext cx="15153732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4388" y="2764901"/>
            <a:ext cx="10698534" cy="76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To analyze and compare the stock performance of three major telecom companies (AT&amp;T, T-Mobile, Verizon) over the past year from today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Provide insights to potential investors on the best-performing stocks based on historical data.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Fetching: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Historical stock data was fetched using the </a:t>
            </a:r>
            <a:r>
              <a:rPr lang="en-US" sz="2657" spc="79" dirty="0" err="1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yfinance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library, which allows for easy access to financial data from Yahoo Finance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4"/>
              </a:lnSpc>
            </a:pPr>
            <a:r>
              <a:rPr lang="en-US" sz="2657" spc="79" dirty="0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  <a:r>
              <a:rPr lang="en-US" sz="2657" spc="79" dirty="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Using Python and various financial analysis libraries to gather: Trend Analysis, Volatility Analysis, Correlation Analysis, Cumulative Returns, Candlestick Chart, Trading Volume Analysis, P/E ratio and Dividends rate </a:t>
            </a:r>
          </a:p>
          <a:p>
            <a:pPr algn="l">
              <a:lnSpc>
                <a:spcPts val="3454"/>
              </a:lnSpc>
            </a:pPr>
            <a:endParaRPr lang="en-US" sz="2657" spc="79" dirty="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6634" y="2511071"/>
            <a:ext cx="4508632" cy="5264857"/>
          </a:xfrm>
          <a:custGeom>
            <a:avLst/>
            <a:gdLst/>
            <a:ahLst/>
            <a:cxnLst/>
            <a:rect l="l" t="t" r="r" b="b"/>
            <a:pathLst>
              <a:path w="4508632" h="5264857">
                <a:moveTo>
                  <a:pt x="0" y="0"/>
                </a:moveTo>
                <a:lnTo>
                  <a:pt x="4508632" y="0"/>
                </a:lnTo>
                <a:lnTo>
                  <a:pt x="4508632" y="5264858"/>
                </a:lnTo>
                <a:lnTo>
                  <a:pt x="0" y="5264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3469" y="5143500"/>
            <a:ext cx="12695305" cy="5945635"/>
          </a:xfrm>
          <a:custGeom>
            <a:avLst/>
            <a:gdLst/>
            <a:ahLst/>
            <a:cxnLst/>
            <a:rect l="l" t="t" r="r" b="b"/>
            <a:pathLst>
              <a:path w="12695305" h="5945635">
                <a:moveTo>
                  <a:pt x="0" y="0"/>
                </a:moveTo>
                <a:lnTo>
                  <a:pt x="12695306" y="0"/>
                </a:lnTo>
                <a:lnTo>
                  <a:pt x="12695306" y="5945635"/>
                </a:lnTo>
                <a:lnTo>
                  <a:pt x="0" y="5945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835238" y="701517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94519" y="898681"/>
            <a:ext cx="9098961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Trend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82854"/>
            <a:ext cx="15911292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trend analysis visualizes how the stock closing prices of AT&amp;T, T-Mobile, and Verizon have changed over the past year</a:t>
            </a: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helps identify any long-term patterns or significant events affecting the stock prices</a:t>
            </a: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120"/>
              </a:lnSpc>
            </a:pPr>
            <a:endParaRPr lang="en-US" sz="2600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87239" y="3891225"/>
            <a:ext cx="11394214" cy="6178952"/>
          </a:xfrm>
          <a:custGeom>
            <a:avLst/>
            <a:gdLst/>
            <a:ahLst/>
            <a:cxnLst/>
            <a:rect l="l" t="t" r="r" b="b"/>
            <a:pathLst>
              <a:path w="11394214" h="6178952">
                <a:moveTo>
                  <a:pt x="0" y="0"/>
                </a:moveTo>
                <a:lnTo>
                  <a:pt x="11394214" y="0"/>
                </a:lnTo>
                <a:lnTo>
                  <a:pt x="11394214" y="6178952"/>
                </a:lnTo>
                <a:lnTo>
                  <a:pt x="0" y="61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863306" y="1580181"/>
            <a:ext cx="13258862" cy="7126638"/>
          </a:xfrm>
          <a:custGeom>
            <a:avLst/>
            <a:gdLst/>
            <a:ahLst/>
            <a:cxnLst/>
            <a:rect l="l" t="t" r="r" b="b"/>
            <a:pathLst>
              <a:path w="13258862" h="7126638">
                <a:moveTo>
                  <a:pt x="0" y="7126638"/>
                </a:moveTo>
                <a:lnTo>
                  <a:pt x="13258862" y="7126638"/>
                </a:lnTo>
                <a:lnTo>
                  <a:pt x="13258862" y="0"/>
                </a:lnTo>
                <a:lnTo>
                  <a:pt x="0" y="0"/>
                </a:lnTo>
                <a:lnTo>
                  <a:pt x="0" y="71266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329444" y="514350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1752" y="267357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5624" y="3347468"/>
            <a:ext cx="12796752" cy="6939532"/>
          </a:xfrm>
          <a:custGeom>
            <a:avLst/>
            <a:gdLst/>
            <a:ahLst/>
            <a:cxnLst/>
            <a:rect l="l" t="t" r="r" b="b"/>
            <a:pathLst>
              <a:path w="12796752" h="6939532">
                <a:moveTo>
                  <a:pt x="0" y="0"/>
                </a:moveTo>
                <a:lnTo>
                  <a:pt x="12796752" y="0"/>
                </a:lnTo>
                <a:lnTo>
                  <a:pt x="12796752" y="6939532"/>
                </a:lnTo>
                <a:lnTo>
                  <a:pt x="0" y="693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66125" y="1068807"/>
            <a:ext cx="13798653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Moving Averages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2790" y="2242407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20-day moving average for each stock to help identify short-term trends and smoothing out price fluctuations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1407856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4454564" y="-2016529"/>
            <a:ext cx="5609472" cy="9323223"/>
          </a:xfrm>
          <a:custGeom>
            <a:avLst/>
            <a:gdLst/>
            <a:ahLst/>
            <a:cxnLst/>
            <a:rect l="l" t="t" r="r" b="b"/>
            <a:pathLst>
              <a:path w="5609472" h="9323223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 flipH="1" flipV="1">
            <a:off x="124965" y="5440360"/>
            <a:ext cx="4200545" cy="6981515"/>
          </a:xfrm>
          <a:custGeom>
            <a:avLst/>
            <a:gdLst/>
            <a:ahLst/>
            <a:cxnLst/>
            <a:rect l="l" t="t" r="r" b="b"/>
            <a:pathLst>
              <a:path w="4200545" h="698151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88290" y="5610028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6" y="0"/>
                </a:lnTo>
                <a:lnTo>
                  <a:pt x="673896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5773662" y="1990718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758792" y="8603935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13077" y="3497491"/>
            <a:ext cx="10836567" cy="6666707"/>
          </a:xfrm>
          <a:custGeom>
            <a:avLst/>
            <a:gdLst/>
            <a:ahLst/>
            <a:cxnLst/>
            <a:rect l="l" t="t" r="r" b="b"/>
            <a:pathLst>
              <a:path w="10836567" h="6666707">
                <a:moveTo>
                  <a:pt x="0" y="0"/>
                </a:moveTo>
                <a:lnTo>
                  <a:pt x="10836568" y="0"/>
                </a:lnTo>
                <a:lnTo>
                  <a:pt x="10836568" y="6666707"/>
                </a:lnTo>
                <a:lnTo>
                  <a:pt x="0" y="666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25238" y="1106207"/>
            <a:ext cx="14547225" cy="12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Volatility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98850"/>
            <a:ext cx="16805322" cy="84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Volatility analysis helps measure the risk associated with each stock by assessing how much the stock price fluctuates over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92129">
            <a:off x="10543681" y="2386886"/>
            <a:ext cx="13108355" cy="6160927"/>
          </a:xfrm>
          <a:custGeom>
            <a:avLst/>
            <a:gdLst/>
            <a:ahLst/>
            <a:cxnLst/>
            <a:rect l="l" t="t" r="r" b="b"/>
            <a:pathLst>
              <a:path w="13108355" h="6160927">
                <a:moveTo>
                  <a:pt x="0" y="0"/>
                </a:moveTo>
                <a:lnTo>
                  <a:pt x="13108355" y="0"/>
                </a:lnTo>
                <a:lnTo>
                  <a:pt x="13108355" y="6160927"/>
                </a:lnTo>
                <a:lnTo>
                  <a:pt x="0" y="616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932117" y="5059480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87889" y="5130401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04091" y="2063758"/>
            <a:ext cx="8700562" cy="7733833"/>
          </a:xfrm>
          <a:custGeom>
            <a:avLst/>
            <a:gdLst/>
            <a:ahLst/>
            <a:cxnLst/>
            <a:rect l="l" t="t" r="r" b="b"/>
            <a:pathLst>
              <a:path w="8700562" h="7733833">
                <a:moveTo>
                  <a:pt x="0" y="0"/>
                </a:moveTo>
                <a:lnTo>
                  <a:pt x="8700562" y="0"/>
                </a:lnTo>
                <a:lnTo>
                  <a:pt x="8700562" y="7733833"/>
                </a:lnTo>
                <a:lnTo>
                  <a:pt x="0" y="7733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04091" y="1038260"/>
            <a:ext cx="16557783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Correlation Analysis Using Heatmap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2964" y="2552081"/>
            <a:ext cx="650489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heatmap visualizes data by using color variations to show the strength of relationships between variables.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TMUS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 a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- VZ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TMUS - 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VZ weak positive correlation</a:t>
            </a:r>
          </a:p>
          <a:p>
            <a:pPr algn="l">
              <a:lnSpc>
                <a:spcPts val="3120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analysis reveals </a:t>
            </a:r>
            <a:r>
              <a:rPr lang="en-US" sz="2600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moderate positive correlations</a:t>
            </a:r>
            <a:r>
              <a:rPr lang="en-US" sz="2600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between the stocks, indicating that while they tend to move in the same direction, there is still some diversification benefit</a:t>
            </a:r>
          </a:p>
          <a:p>
            <a:pPr algn="l">
              <a:lnSpc>
                <a:spcPts val="2768"/>
              </a:lnSpc>
            </a:pPr>
            <a:endParaRPr lang="en-US" sz="2600" spc="7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86778">
            <a:off x="-1095149" y="2086681"/>
            <a:ext cx="20478299" cy="7423765"/>
            <a:chOff x="0" y="0"/>
            <a:chExt cx="5393461" cy="1955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3461" cy="1955230"/>
            </a:xfrm>
            <a:custGeom>
              <a:avLst/>
              <a:gdLst/>
              <a:ahLst/>
              <a:cxnLst/>
              <a:rect l="l" t="t" r="r" b="b"/>
              <a:pathLst>
                <a:path w="5393461" h="1955230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2522745" y="1702597"/>
            <a:ext cx="6079583" cy="10619359"/>
          </a:xfrm>
          <a:custGeom>
            <a:avLst/>
            <a:gdLst/>
            <a:ahLst/>
            <a:cxnLst/>
            <a:rect l="l" t="t" r="r" b="b"/>
            <a:pathLst>
              <a:path w="6079583" h="10619359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94631">
            <a:off x="10775756" y="7365244"/>
            <a:ext cx="6776309" cy="4828580"/>
          </a:xfrm>
          <a:custGeom>
            <a:avLst/>
            <a:gdLst/>
            <a:ahLst/>
            <a:cxnLst/>
            <a:rect l="l" t="t" r="r" b="b"/>
            <a:pathLst>
              <a:path w="6776309" h="4828580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374335" y="5471381"/>
            <a:ext cx="654365" cy="654365"/>
          </a:xfrm>
          <a:custGeom>
            <a:avLst/>
            <a:gdLst/>
            <a:ahLst/>
            <a:cxnLst/>
            <a:rect l="l" t="t" r="r" b="b"/>
            <a:pathLst>
              <a:path w="654365" h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62536" y="1028700"/>
            <a:ext cx="673897" cy="673897"/>
          </a:xfrm>
          <a:custGeom>
            <a:avLst/>
            <a:gdLst/>
            <a:ahLst/>
            <a:cxnLst/>
            <a:rect l="l" t="t" r="r" b="b"/>
            <a:pathLst>
              <a:path w="673897" h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1968" y="2864952"/>
            <a:ext cx="13164064" cy="7167247"/>
          </a:xfrm>
          <a:custGeom>
            <a:avLst/>
            <a:gdLst/>
            <a:ahLst/>
            <a:cxnLst/>
            <a:rect l="l" t="t" r="r" b="b"/>
            <a:pathLst>
              <a:path w="13164064" h="7167247">
                <a:moveTo>
                  <a:pt x="0" y="0"/>
                </a:moveTo>
                <a:lnTo>
                  <a:pt x="13164064" y="0"/>
                </a:lnTo>
                <a:lnTo>
                  <a:pt x="13164064" y="7167247"/>
                </a:lnTo>
                <a:lnTo>
                  <a:pt x="0" y="716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671536" y="945526"/>
            <a:ext cx="10944927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Cumulative Returns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7971" y="1009650"/>
            <a:ext cx="15692059" cy="298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endParaRPr/>
          </a:p>
          <a:p>
            <a:pPr algn="ctr">
              <a:lnSpc>
                <a:spcPts val="3382"/>
              </a:lnSpc>
            </a:pPr>
            <a:endParaRPr/>
          </a:p>
          <a:p>
            <a:pPr algn="ctr">
              <a:lnSpc>
                <a:spcPts val="3382"/>
              </a:lnSpc>
            </a:pPr>
            <a:r>
              <a:rPr lang="en-US" sz="2602" spc="7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Cumulative returns represent the total change in stock price over a given period, allowing investors to see how much an investment has grown or shrunk in value</a:t>
            </a: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2"/>
              </a:lnSpc>
            </a:pPr>
            <a:endParaRPr lang="en-US" sz="2602" spc="78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6042511" cy="4819927"/>
          </a:xfrm>
          <a:custGeom>
            <a:avLst/>
            <a:gdLst/>
            <a:ahLst/>
            <a:cxnLst/>
            <a:rect l="l" t="t" r="r" b="b"/>
            <a:pathLst>
              <a:path w="6042511" h="4819927">
                <a:moveTo>
                  <a:pt x="0" y="0"/>
                </a:moveTo>
                <a:lnTo>
                  <a:pt x="6042511" y="0"/>
                </a:lnTo>
                <a:lnTo>
                  <a:pt x="6042511" y="4819927"/>
                </a:lnTo>
                <a:lnTo>
                  <a:pt x="0" y="48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25674" y="5112050"/>
            <a:ext cx="6036652" cy="4840893"/>
          </a:xfrm>
          <a:custGeom>
            <a:avLst/>
            <a:gdLst/>
            <a:ahLst/>
            <a:cxnLst/>
            <a:rect l="l" t="t" r="r" b="b"/>
            <a:pathLst>
              <a:path w="6036652" h="4840893">
                <a:moveTo>
                  <a:pt x="0" y="0"/>
                </a:moveTo>
                <a:lnTo>
                  <a:pt x="6036652" y="0"/>
                </a:lnTo>
                <a:lnTo>
                  <a:pt x="6036652" y="4840893"/>
                </a:lnTo>
                <a:lnTo>
                  <a:pt x="0" y="48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4046" y="5112050"/>
            <a:ext cx="6023954" cy="4851377"/>
          </a:xfrm>
          <a:custGeom>
            <a:avLst/>
            <a:gdLst/>
            <a:ahLst/>
            <a:cxnLst/>
            <a:rect l="l" t="t" r="r" b="b"/>
            <a:pathLst>
              <a:path w="6023954" h="4851377">
                <a:moveTo>
                  <a:pt x="0" y="0"/>
                </a:moveTo>
                <a:lnTo>
                  <a:pt x="6023954" y="0"/>
                </a:lnTo>
                <a:lnTo>
                  <a:pt x="6023954" y="4851377"/>
                </a:lnTo>
                <a:lnTo>
                  <a:pt x="0" y="485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71125" y="1110731"/>
            <a:ext cx="10145749" cy="118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Candlestick 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2784"/>
            <a:ext cx="16230600" cy="212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Candlestick charts provide a detailed view of daily stock price movements, including the opening, closing, high, and low prices</a:t>
            </a:r>
          </a:p>
          <a:p>
            <a:pPr algn="ctr">
              <a:lnSpc>
                <a:spcPts val="3380"/>
              </a:lnSpc>
            </a:pPr>
            <a:endParaRPr lang="en-US" sz="2600" spc="78">
              <a:solidFill>
                <a:srgbClr val="6B66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380"/>
              </a:lnSpc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created candlestick charts for each stock to visualize daily price fluctuations and overall market sentiment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sometric Abstract Wireframe"/>
          <p:cNvSpPr/>
          <p:nvPr/>
        </p:nvSpPr>
        <p:spPr>
          <a:xfrm flipV="1">
            <a:off x="-2542571" y="7776595"/>
            <a:ext cx="11731858" cy="6046795"/>
          </a:xfrm>
          <a:custGeom>
            <a:avLst/>
            <a:gdLst/>
            <a:ahLst/>
            <a:cxnLst/>
            <a:rect l="l" t="t" r="r" b="b"/>
            <a:pathLst>
              <a:path w="11731858" h="6046795">
                <a:moveTo>
                  <a:pt x="0" y="6046795"/>
                </a:moveTo>
                <a:lnTo>
                  <a:pt x="11731858" y="6046795"/>
                </a:lnTo>
                <a:lnTo>
                  <a:pt x="11731858" y="0"/>
                </a:lnTo>
                <a:lnTo>
                  <a:pt x="0" y="0"/>
                </a:lnTo>
                <a:lnTo>
                  <a:pt x="0" y="60467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Isometric Abstract Wireframe"/>
          <p:cNvSpPr/>
          <p:nvPr/>
        </p:nvSpPr>
        <p:spPr>
          <a:xfrm flipV="1">
            <a:off x="14080633" y="-279805"/>
            <a:ext cx="7520469" cy="5245527"/>
          </a:xfrm>
          <a:custGeom>
            <a:avLst/>
            <a:gdLst/>
            <a:ahLst/>
            <a:cxnLst/>
            <a:rect l="l" t="t" r="r" b="b"/>
            <a:pathLst>
              <a:path w="7520469" h="5245527">
                <a:moveTo>
                  <a:pt x="0" y="5245528"/>
                </a:moveTo>
                <a:lnTo>
                  <a:pt x="7520469" y="5245528"/>
                </a:lnTo>
                <a:lnTo>
                  <a:pt x="7520469" y="0"/>
                </a:lnTo>
                <a:lnTo>
                  <a:pt x="0" y="0"/>
                </a:lnTo>
                <a:lnTo>
                  <a:pt x="0" y="5245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78726" y="4371117"/>
            <a:ext cx="10530548" cy="5733415"/>
          </a:xfrm>
          <a:custGeom>
            <a:avLst/>
            <a:gdLst/>
            <a:ahLst/>
            <a:cxnLst/>
            <a:rect l="l" t="t" r="r" b="b"/>
            <a:pathLst>
              <a:path w="10530548" h="5733415">
                <a:moveTo>
                  <a:pt x="0" y="0"/>
                </a:moveTo>
                <a:lnTo>
                  <a:pt x="10530548" y="0"/>
                </a:lnTo>
                <a:lnTo>
                  <a:pt x="10530548" y="5733415"/>
                </a:lnTo>
                <a:lnTo>
                  <a:pt x="0" y="573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55649" y="897596"/>
            <a:ext cx="106672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</a:pPr>
            <a:r>
              <a:rPr lang="en-US" sz="9500" spc="95">
                <a:solidFill>
                  <a:srgbClr val="6B66C5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Trading volume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175" y="2307296"/>
            <a:ext cx="1595365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trading volume helps understand the liquidity of each stock and the level of investor interest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spc="78">
                <a:solidFill>
                  <a:srgbClr val="6B66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visualized the trading volume for each stock over time to identify any significant spikes or trends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936</Words>
  <Application>Microsoft Macintosh PowerPoint</Application>
  <PresentationFormat>Custom</PresentationFormat>
  <Paragraphs>113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Bebas Neue Cyrillic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Telecommunication Stocks</dc:title>
  <cp:lastModifiedBy>Yara El-Emam</cp:lastModifiedBy>
  <cp:revision>3</cp:revision>
  <dcterms:created xsi:type="dcterms:W3CDTF">2006-08-16T00:00:00Z</dcterms:created>
  <dcterms:modified xsi:type="dcterms:W3CDTF">2024-08-13T02:52:00Z</dcterms:modified>
  <dc:identifier>DAGNrePTToE</dc:identifier>
</cp:coreProperties>
</file>